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61" r:id="rId5"/>
    <p:sldId id="266" r:id="rId6"/>
    <p:sldId id="263" r:id="rId7"/>
    <p:sldId id="262" r:id="rId8"/>
    <p:sldId id="264" r:id="rId9"/>
    <p:sldId id="265" r:id="rId10"/>
    <p:sldId id="268" r:id="rId11"/>
    <p:sldId id="269"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67" d="100"/>
          <a:sy n="67" d="100"/>
        </p:scale>
        <p:origin x="452"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jpeg>
</file>

<file path=ppt/media/image10.jpeg>
</file>

<file path=ppt/media/image11.jpeg>
</file>

<file path=ppt/media/image12.png>
</file>

<file path=ppt/media/image2.png>
</file>

<file path=ppt/media/image3.jpeg>
</file>

<file path=ppt/media/image4.jpe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11/27/2022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11/27/2022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11/27/2022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11/27/2022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11/27/2022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11/27/2022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11/27/2022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11/27/2022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11/27/2022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11/27/2022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11639" y="31489"/>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497666" y="2230177"/>
            <a:ext cx="7027334" cy="977895"/>
          </a:xfrm>
        </p:spPr>
        <p:txBody>
          <a:bodyPr>
            <a:normAutofit/>
          </a:bodyPr>
          <a:lstStyle/>
          <a:p>
            <a:pPr algn="ctr"/>
            <a:r>
              <a:rPr lang="en-US" sz="2800" b="1" i="0" u="none" strike="noStrike" baseline="0" dirty="0">
                <a:latin typeface="Algerian" panose="04020705040A02060702" pitchFamily="82" charset="0"/>
              </a:rPr>
              <a:t>ECE083:WORKSHOP ON ARDUINO PROGRAMMING</a:t>
            </a:r>
            <a:endParaRPr lang="en-US" sz="2800" dirty="0">
              <a:latin typeface="Algerian" panose="04020705040A02060702" pitchFamily="82" charset="0"/>
            </a:endParaRP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384286"/>
            <a:ext cx="6857999" cy="114300"/>
          </a:xfrm>
        </p:spPr>
        <p:txBody>
          <a:bodyPr>
            <a:noAutofit/>
          </a:bodyPr>
          <a:lstStyle/>
          <a:p>
            <a:pPr algn="ctr"/>
            <a:r>
              <a:rPr lang="en-US" sz="3200" dirty="0">
                <a:latin typeface="Algerian" panose="04020705040A02060702" pitchFamily="82" charset="0"/>
              </a:rPr>
              <a:t>EM202</a:t>
            </a:r>
          </a:p>
          <a:p>
            <a:pPr algn="ctr"/>
            <a:r>
              <a:rPr lang="en-US" sz="3200" dirty="0">
                <a:latin typeface="Algerian" panose="04020705040A02060702" pitchFamily="82" charset="0"/>
              </a:rPr>
              <a:t>MOTION DETECTOR</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2" name="Picture 6" descr="Blue Technology Background">
            <a:extLst>
              <a:ext uri="{FF2B5EF4-FFF2-40B4-BE49-F238E27FC236}">
                <a16:creationId xmlns:a16="http://schemas.microsoft.com/office/drawing/2014/main" id="{73CDCA79-498E-8AC2-D431-D4B4494B6C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782147" y="284754"/>
            <a:ext cx="10331256" cy="1478570"/>
          </a:xfrm>
        </p:spPr>
        <p:txBody>
          <a:bodyPr>
            <a:normAutofit/>
          </a:bodyPr>
          <a:lstStyle/>
          <a:p>
            <a:r>
              <a:rPr lang="en-US" sz="3200" b="1" u="sng" dirty="0">
                <a:latin typeface="Algerian" panose="04020705040A02060702" pitchFamily="82" charset="0"/>
              </a:rPr>
              <a:t>INTODUCTION</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474237" y="1468438"/>
            <a:ext cx="9522374" cy="5268264"/>
          </a:xfrm>
        </p:spPr>
        <p:txBody>
          <a:bodyPr>
            <a:normAutofit/>
          </a:bodyPr>
          <a:lstStyle/>
          <a:p>
            <a:pPr algn="just"/>
            <a:r>
              <a:rPr lang="en-US" sz="1600" dirty="0">
                <a:latin typeface="Arial" panose="020B0604020202020204" pitchFamily="34" charset="0"/>
                <a:cs typeface="Arial" panose="020B0604020202020204" pitchFamily="34" charset="0"/>
              </a:rPr>
              <a:t>Alarm based human motion detection is an embedded system which we are used to provide security. This is our proposed system. Instead of manual security if we use alarm based detection system for detecting human motions to provide security which reduces man power and is very cheap. As we know human body radiates heat in the form of Infrared radiations. When a person moving around this circuit, PIR sensor detects the change in the IR levels of surroundings and sends a signal to the microcontroller.</a:t>
            </a:r>
          </a:p>
          <a:p>
            <a:pPr algn="just"/>
            <a:r>
              <a:rPr lang="en-US" sz="1600" dirty="0">
                <a:latin typeface="Arial" panose="020B0604020202020204" pitchFamily="34" charset="0"/>
                <a:cs typeface="Arial" panose="020B0604020202020204" pitchFamily="34" charset="0"/>
              </a:rPr>
              <a:t>Motion detection using a PIR sensor circuit can be used for providing security to home, shopping malls </a:t>
            </a:r>
            <a:r>
              <a:rPr lang="en-US" sz="1600" dirty="0" err="1">
                <a:latin typeface="Arial" panose="020B0604020202020204" pitchFamily="34" charset="0"/>
                <a:cs typeface="Arial" panose="020B0604020202020204" pitchFamily="34" charset="0"/>
              </a:rPr>
              <a:t>etc</a:t>
            </a:r>
            <a:r>
              <a:rPr lang="en-US" sz="1600" dirty="0">
                <a:latin typeface="Arial" panose="020B0604020202020204" pitchFamily="34" charset="0"/>
                <a:cs typeface="Arial" panose="020B0604020202020204" pitchFamily="34" charset="0"/>
              </a:rPr>
              <a:t>, as the PIR sensor used in this system detects the motion of human around this circuit. With the help of buzzer, we can identify the motion of human which was detected by the sensor. This system can be used at any place where security is needed. Security is needed by everyone in the society now-a-days to protect their property or confidential information from others which is sensor sense a human motion and then transmit the signal wirelessly. </a:t>
            </a:r>
          </a:p>
        </p:txBody>
      </p:sp>
    </p:spTree>
    <p:extLst>
      <p:ext uri="{BB962C8B-B14F-4D97-AF65-F5344CB8AC3E}">
        <p14:creationId xmlns:p14="http://schemas.microsoft.com/office/powerpoint/2010/main" val="7857642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0" y="0"/>
            <a:ext cx="12192000" cy="6895321"/>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399133" y="266093"/>
            <a:ext cx="9714270" cy="1478570"/>
          </a:xfrm>
        </p:spPr>
        <p:txBody>
          <a:bodyPr>
            <a:normAutofit/>
          </a:bodyPr>
          <a:lstStyle/>
          <a:p>
            <a:r>
              <a:rPr lang="en-US" sz="3200" b="1" u="sng" dirty="0">
                <a:solidFill>
                  <a:schemeClr val="bg1"/>
                </a:solidFill>
                <a:latin typeface="Algerian" panose="04020705040A02060702" pitchFamily="82" charset="0"/>
              </a:rPr>
              <a:t>COMPONENTS USED -</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2437233" y="1468438"/>
            <a:ext cx="8559378" cy="5268264"/>
          </a:xfrm>
        </p:spPr>
        <p:txBody>
          <a:bodyPr>
            <a:normAutofit/>
          </a:bodyPr>
          <a:lstStyle/>
          <a:p>
            <a:r>
              <a:rPr lang="en-US" sz="1600" dirty="0">
                <a:latin typeface="Arial Black" panose="020B0A04020102020204" pitchFamily="34" charset="0"/>
                <a:cs typeface="Arial" panose="020B0604020202020204" pitchFamily="34" charset="0"/>
              </a:rPr>
              <a:t>NODE MCU</a:t>
            </a:r>
          </a:p>
          <a:p>
            <a:r>
              <a:rPr lang="en-US" sz="1600" dirty="0">
                <a:latin typeface="Arial Black" panose="020B0A04020102020204" pitchFamily="34" charset="0"/>
                <a:cs typeface="Arial" panose="020B0604020202020204" pitchFamily="34" charset="0"/>
              </a:rPr>
              <a:t>PIR SENSOR</a:t>
            </a:r>
          </a:p>
          <a:p>
            <a:r>
              <a:rPr lang="en-US" sz="1600" dirty="0">
                <a:latin typeface="Arial Black" panose="020B0A04020102020204" pitchFamily="34" charset="0"/>
                <a:cs typeface="Arial" panose="020B0604020202020204" pitchFamily="34" charset="0"/>
              </a:rPr>
              <a:t>BUZZER</a:t>
            </a:r>
          </a:p>
          <a:p>
            <a:r>
              <a:rPr lang="en-US" sz="1600" dirty="0">
                <a:latin typeface="Arial Black" panose="020B0A04020102020204" pitchFamily="34" charset="0"/>
                <a:cs typeface="Arial" panose="020B0604020202020204" pitchFamily="34" charset="0"/>
              </a:rPr>
              <a:t>BREADBOARD</a:t>
            </a:r>
          </a:p>
          <a:p>
            <a:r>
              <a:rPr lang="en-US" sz="1600" dirty="0">
                <a:latin typeface="Arial Black" panose="020B0A04020102020204" pitchFamily="34" charset="0"/>
                <a:cs typeface="Arial" panose="020B0604020202020204" pitchFamily="34" charset="0"/>
              </a:rPr>
              <a:t>LED</a:t>
            </a:r>
          </a:p>
          <a:p>
            <a:r>
              <a:rPr lang="en-US" sz="1600" dirty="0">
                <a:latin typeface="Arial Black" panose="020B0A04020102020204" pitchFamily="34" charset="0"/>
                <a:cs typeface="Arial" panose="020B0604020202020204" pitchFamily="34" charset="0"/>
              </a:rPr>
              <a:t>JUMPER WIRES</a:t>
            </a:r>
          </a:p>
          <a:p>
            <a:r>
              <a:rPr lang="en-US" sz="1600" dirty="0">
                <a:latin typeface="Arial Black" panose="020B0A04020102020204" pitchFamily="34" charset="0"/>
                <a:cs typeface="Arial" panose="020B0604020202020204" pitchFamily="34" charset="0"/>
              </a:rPr>
              <a:t>ADAPTER</a:t>
            </a:r>
          </a:p>
          <a:p>
            <a:r>
              <a:rPr lang="en-US" sz="1600" dirty="0">
                <a:latin typeface="Arial Black" panose="020B0A04020102020204" pitchFamily="34" charset="0"/>
                <a:cs typeface="Arial" panose="020B0604020202020204" pitchFamily="34" charset="0"/>
              </a:rPr>
              <a:t>ARDUINO IDE</a:t>
            </a:r>
          </a:p>
          <a:p>
            <a:endParaRPr lang="en-US" sz="1600" dirty="0">
              <a:latin typeface="Arial Black" panose="020B0A04020102020204" pitchFamily="34" charset="0"/>
              <a:cs typeface="Arial" panose="020B0604020202020204" pitchFamily="34" charset="0"/>
            </a:endParaRPr>
          </a:p>
        </p:txBody>
      </p:sp>
      <p:pic>
        <p:nvPicPr>
          <p:cNvPr id="5124" name="Picture 4" descr="PIR Interface with NodeMCU">
            <a:extLst>
              <a:ext uri="{FF2B5EF4-FFF2-40B4-BE49-F238E27FC236}">
                <a16:creationId xmlns:a16="http://schemas.microsoft.com/office/drawing/2014/main" id="{589C072C-47E9-FBF5-94A9-C926B23466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6921" y="1645719"/>
            <a:ext cx="4031943" cy="299159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81798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0" y="10"/>
            <a:ext cx="7558541" cy="685799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4000" u="sng" dirty="0">
                <a:latin typeface="Algerian" panose="04020705040A02060702" pitchFamily="82" charset="0"/>
              </a:rPr>
              <a:t>NODEMCU</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558541" y="1862667"/>
            <a:ext cx="3854526" cy="4391103"/>
          </a:xfrm>
        </p:spPr>
        <p:txBody>
          <a:bodyPr>
            <a:normAutofit/>
          </a:bodyPr>
          <a:lstStyle/>
          <a:p>
            <a:pPr algn="just">
              <a:lnSpc>
                <a:spcPct val="110000"/>
              </a:lnSpc>
            </a:pPr>
            <a:r>
              <a:rPr lang="en-US" sz="1400" i="0" dirty="0" err="1">
                <a:solidFill>
                  <a:srgbClr val="000000"/>
                </a:solidFill>
                <a:effectLst/>
                <a:latin typeface="Arial" panose="020B0604020202020204" pitchFamily="34" charset="0"/>
                <a:cs typeface="Arial" panose="020B0604020202020204" pitchFamily="34" charset="0"/>
              </a:rPr>
              <a:t>NodeMCU</a:t>
            </a:r>
            <a:r>
              <a:rPr lang="en-US" sz="1400" i="0" dirty="0">
                <a:solidFill>
                  <a:srgbClr val="000000"/>
                </a:solidFill>
                <a:effectLst/>
                <a:latin typeface="Arial" panose="020B0604020202020204" pitchFamily="34" charset="0"/>
                <a:cs typeface="Arial" panose="020B0604020202020204" pitchFamily="34" charset="0"/>
              </a:rPr>
              <a:t> is an open-source LUA based firmware developed for the ESP8266 </a:t>
            </a:r>
            <a:r>
              <a:rPr lang="en-US" sz="1400" i="0" dirty="0" err="1">
                <a:solidFill>
                  <a:srgbClr val="000000"/>
                </a:solidFill>
                <a:effectLst/>
                <a:latin typeface="Arial" panose="020B0604020202020204" pitchFamily="34" charset="0"/>
                <a:cs typeface="Arial" panose="020B0604020202020204" pitchFamily="34" charset="0"/>
              </a:rPr>
              <a:t>wifi</a:t>
            </a:r>
            <a:r>
              <a:rPr lang="en-US" sz="1400" i="0" dirty="0">
                <a:solidFill>
                  <a:srgbClr val="000000"/>
                </a:solidFill>
                <a:effectLst/>
                <a:latin typeface="Arial" panose="020B0604020202020204" pitchFamily="34" charset="0"/>
                <a:cs typeface="Arial" panose="020B0604020202020204" pitchFamily="34" charset="0"/>
              </a:rPr>
              <a:t>-chip. By exploring functionality with the ESP8266 chip, </a:t>
            </a:r>
            <a:r>
              <a:rPr lang="en-US" sz="1400" i="0" dirty="0" err="1">
                <a:solidFill>
                  <a:srgbClr val="000000"/>
                </a:solidFill>
                <a:effectLst/>
                <a:latin typeface="Arial" panose="020B0604020202020204" pitchFamily="34" charset="0"/>
                <a:cs typeface="Arial" panose="020B0604020202020204" pitchFamily="34" charset="0"/>
              </a:rPr>
              <a:t>NodeMCU</a:t>
            </a:r>
            <a:r>
              <a:rPr lang="en-US" sz="1400" i="0" dirty="0">
                <a:solidFill>
                  <a:srgbClr val="000000"/>
                </a:solidFill>
                <a:effectLst/>
                <a:latin typeface="Arial" panose="020B0604020202020204" pitchFamily="34" charset="0"/>
                <a:cs typeface="Arial" panose="020B0604020202020204" pitchFamily="34" charset="0"/>
              </a:rPr>
              <a:t> firmware comes with the ESP8266 Development board/kit i.e. </a:t>
            </a:r>
            <a:r>
              <a:rPr lang="en-US" sz="1400" i="0" dirty="0" err="1">
                <a:solidFill>
                  <a:srgbClr val="000000"/>
                </a:solidFill>
                <a:effectLst/>
                <a:latin typeface="Arial" panose="020B0604020202020204" pitchFamily="34" charset="0"/>
                <a:cs typeface="Arial" panose="020B0604020202020204" pitchFamily="34" charset="0"/>
              </a:rPr>
              <a:t>NodeMCU</a:t>
            </a:r>
            <a:r>
              <a:rPr lang="en-US" sz="1400" i="0" dirty="0">
                <a:solidFill>
                  <a:srgbClr val="000000"/>
                </a:solidFill>
                <a:effectLst/>
                <a:latin typeface="Arial" panose="020B0604020202020204" pitchFamily="34" charset="0"/>
                <a:cs typeface="Arial" panose="020B0604020202020204" pitchFamily="34" charset="0"/>
              </a:rPr>
              <a:t> Development board.</a:t>
            </a:r>
          </a:p>
          <a:p>
            <a:pPr algn="just">
              <a:lnSpc>
                <a:spcPct val="110000"/>
              </a:lnSpc>
            </a:pPr>
            <a:r>
              <a:rPr lang="en-US" sz="1400" i="0" dirty="0">
                <a:solidFill>
                  <a:srgbClr val="000000"/>
                </a:solidFill>
                <a:effectLst/>
                <a:latin typeface="Arial" panose="020B0604020202020204" pitchFamily="34" charset="0"/>
                <a:cs typeface="Arial" panose="020B0604020202020204" pitchFamily="34" charset="0"/>
              </a:rPr>
              <a:t>There is Version2 (V2) available for </a:t>
            </a:r>
            <a:r>
              <a:rPr lang="en-US" sz="1400" i="0" dirty="0" err="1">
                <a:solidFill>
                  <a:srgbClr val="000000"/>
                </a:solidFill>
                <a:effectLst/>
                <a:latin typeface="Arial" panose="020B0604020202020204" pitchFamily="34" charset="0"/>
                <a:cs typeface="Arial" panose="020B0604020202020204" pitchFamily="34" charset="0"/>
              </a:rPr>
              <a:t>NodeMCU</a:t>
            </a:r>
            <a:r>
              <a:rPr lang="en-US" sz="1400" i="0" dirty="0">
                <a:solidFill>
                  <a:srgbClr val="000000"/>
                </a:solidFill>
                <a:effectLst/>
                <a:latin typeface="Arial" panose="020B0604020202020204" pitchFamily="34" charset="0"/>
                <a:cs typeface="Arial" panose="020B0604020202020204" pitchFamily="34" charset="0"/>
              </a:rPr>
              <a:t> Dev Kit i.e. </a:t>
            </a:r>
            <a:r>
              <a:rPr lang="en-US" sz="1400" i="0" dirty="0" err="1">
                <a:solidFill>
                  <a:srgbClr val="000000"/>
                </a:solidFill>
                <a:effectLst/>
                <a:latin typeface="Arial" panose="020B0604020202020204" pitchFamily="34" charset="0"/>
                <a:cs typeface="Arial" panose="020B0604020202020204" pitchFamily="34" charset="0"/>
              </a:rPr>
              <a:t>NodeMCU</a:t>
            </a:r>
            <a:r>
              <a:rPr lang="en-US" sz="1400" i="0" dirty="0">
                <a:solidFill>
                  <a:srgbClr val="000000"/>
                </a:solidFill>
                <a:effectLst/>
                <a:latin typeface="Arial" panose="020B0604020202020204" pitchFamily="34" charset="0"/>
                <a:cs typeface="Arial" panose="020B0604020202020204" pitchFamily="34" charset="0"/>
              </a:rPr>
              <a:t> Development Board v1.0 (Version2), which usually comes in black colored PCB.</a:t>
            </a:r>
          </a:p>
          <a:p>
            <a:pPr algn="just">
              <a:lnSpc>
                <a:spcPct val="110000"/>
              </a:lnSpc>
            </a:pPr>
            <a:r>
              <a:rPr lang="en-US" sz="1400" dirty="0">
                <a:solidFill>
                  <a:srgbClr val="000000"/>
                </a:solidFill>
                <a:latin typeface="Arial" panose="020B0604020202020204" pitchFamily="34" charset="0"/>
                <a:cs typeface="Arial" panose="020B0604020202020204" pitchFamily="34" charset="0"/>
              </a:rPr>
              <a:t>There are 8 digital pins and here all pins support PWM and only one analog pin is supported by </a:t>
            </a:r>
            <a:r>
              <a:rPr lang="en-US" sz="1400" dirty="0" err="1">
                <a:solidFill>
                  <a:srgbClr val="000000"/>
                </a:solidFill>
                <a:latin typeface="Arial" panose="020B0604020202020204" pitchFamily="34" charset="0"/>
                <a:cs typeface="Arial" panose="020B0604020202020204" pitchFamily="34" charset="0"/>
              </a:rPr>
              <a:t>NodeMCU</a:t>
            </a:r>
            <a:r>
              <a:rPr lang="en-US" sz="1400" dirty="0">
                <a:solidFill>
                  <a:srgbClr val="000000"/>
                </a:solidFill>
                <a:latin typeface="Arial" panose="020B0604020202020204" pitchFamily="34" charset="0"/>
                <a:cs typeface="Arial" panose="020B0604020202020204" pitchFamily="34" charset="0"/>
              </a:rPr>
              <a:t>.</a:t>
            </a:r>
            <a:endParaRPr lang="en-US" sz="1400" dirty="0">
              <a:latin typeface="Arial" panose="020B0604020202020204" pitchFamily="34" charset="0"/>
              <a:cs typeface="Arial" panose="020B0604020202020204" pitchFamily="34" charset="0"/>
            </a:endParaRPr>
          </a:p>
        </p:txBody>
      </p:sp>
      <p:pic>
        <p:nvPicPr>
          <p:cNvPr id="1026" name="Picture 2" descr="NodeMCU ESP8266 Pinout, Specifications, Features &amp; Datasheet">
            <a:extLst>
              <a:ext uri="{FF2B5EF4-FFF2-40B4-BE49-F238E27FC236}">
                <a16:creationId xmlns:a16="http://schemas.microsoft.com/office/drawing/2014/main" id="{72EFE657-C04D-433A-1F0E-7F3824ACCB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0121" y="618518"/>
            <a:ext cx="5942763" cy="56352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5406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0" y="10"/>
            <a:ext cx="7558541" cy="685799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4000" u="sng" dirty="0">
                <a:latin typeface="Algerian" panose="04020705040A02060702" pitchFamily="82" charset="0"/>
              </a:rPr>
              <a:t>PIR SENSOR</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558541" y="1862667"/>
            <a:ext cx="3854526" cy="4995323"/>
          </a:xfrm>
        </p:spPr>
        <p:txBody>
          <a:bodyPr>
            <a:normAutofit/>
          </a:bodyPr>
          <a:lstStyle/>
          <a:p>
            <a:pPr marL="0" indent="0" algn="just">
              <a:lnSpc>
                <a:spcPct val="110000"/>
              </a:lnSpc>
              <a:buNone/>
            </a:pPr>
            <a:r>
              <a:rPr lang="en-US" sz="1800" b="0" i="0" dirty="0">
                <a:solidFill>
                  <a:srgbClr val="000000"/>
                </a:solidFill>
                <a:effectLst/>
                <a:latin typeface="Arial" panose="020B0604020202020204" pitchFamily="34" charset="0"/>
                <a:cs typeface="Arial" panose="020B0604020202020204" pitchFamily="34" charset="0"/>
              </a:rPr>
              <a:t>Passive Infrared Sensor (PIR sensor) or PIR motion sensor is the kind of IR sensor that measures the Infrared radiations released from objects and thus identify them as moving or still objects. This type of motion sensor is only the receptor of infrared waves and does not release any infrared beam like that is done in Active Infrared sensors.</a:t>
            </a:r>
            <a:endParaRPr lang="en-US" sz="1800" dirty="0">
              <a:latin typeface="Arial" panose="020B0604020202020204" pitchFamily="34" charset="0"/>
              <a:cs typeface="Arial" panose="020B0604020202020204" pitchFamily="34" charset="0"/>
            </a:endParaRPr>
          </a:p>
        </p:txBody>
      </p:sp>
      <p:pic>
        <p:nvPicPr>
          <p:cNvPr id="2054" name="Picture 6" descr="Power Saver Circuit Diagram using PIR - Engineering Projects">
            <a:extLst>
              <a:ext uri="{FF2B5EF4-FFF2-40B4-BE49-F238E27FC236}">
                <a16:creationId xmlns:a16="http://schemas.microsoft.com/office/drawing/2014/main" id="{9071C662-B43A-566E-9F8B-179837D52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884" y="1357803"/>
            <a:ext cx="6096000" cy="41084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058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135467" y="10"/>
            <a:ext cx="7558541" cy="685799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070323"/>
          </a:xfrm>
        </p:spPr>
        <p:txBody>
          <a:bodyPr>
            <a:normAutofit/>
          </a:bodyPr>
          <a:lstStyle/>
          <a:p>
            <a:r>
              <a:rPr lang="en-US" sz="4000" u="sng" dirty="0">
                <a:latin typeface="Algerian" panose="04020705040A02060702" pitchFamily="82" charset="0"/>
              </a:rPr>
              <a:t>BUZZER</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604449" y="1772816"/>
            <a:ext cx="3995322" cy="4616421"/>
          </a:xfrm>
        </p:spPr>
        <p:txBody>
          <a:bodyPr>
            <a:noAutofit/>
          </a:bodyPr>
          <a:lstStyle/>
          <a:p>
            <a:pPr marL="0" indent="0" algn="just">
              <a:lnSpc>
                <a:spcPct val="110000"/>
              </a:lnSpc>
              <a:buNone/>
            </a:pPr>
            <a:r>
              <a:rPr lang="en-US" sz="1800" b="0" i="0" dirty="0">
                <a:solidFill>
                  <a:schemeClr val="bg1"/>
                </a:solidFill>
                <a:effectLst/>
                <a:latin typeface="Arial" panose="020B0604020202020204" pitchFamily="34" charset="0"/>
                <a:cs typeface="Arial" panose="020B0604020202020204" pitchFamily="34" charset="0"/>
              </a:rPr>
              <a:t>An audio signaling device like a beeper or buzzer may be electromechanical or </a:t>
            </a:r>
            <a:r>
              <a:rPr lang="en-US" sz="1800" dirty="0">
                <a:solidFill>
                  <a:schemeClr val="bg1"/>
                </a:solidFill>
                <a:latin typeface="Arial" panose="020B0604020202020204" pitchFamily="34" charset="0"/>
                <a:cs typeface="Arial" panose="020B0604020202020204" pitchFamily="34" charset="0"/>
              </a:rPr>
              <a:t>piezoelectric </a:t>
            </a:r>
            <a:r>
              <a:rPr lang="en-US" sz="1800" b="0" i="0" dirty="0">
                <a:solidFill>
                  <a:schemeClr val="bg1"/>
                </a:solidFill>
                <a:effectLst/>
                <a:latin typeface="Arial" panose="020B0604020202020204" pitchFamily="34" charset="0"/>
                <a:cs typeface="Arial" panose="020B0604020202020204" pitchFamily="34" charset="0"/>
              </a:rPr>
              <a:t>or mechanical type. The main function of this is to convert the signal from audio to sound. Generally, it is powered through DC voltage and used in timers, alarm devices, printers, alarms, computers, etc. Based on the various designs, it can generate different sounds like alarm, music, bell &amp; siren.</a:t>
            </a:r>
          </a:p>
        </p:txBody>
      </p:sp>
      <p:pic>
        <p:nvPicPr>
          <p:cNvPr id="3074" name="Picture 2" descr="How to interface Piezo buzzer with Arduino - ElectroVigyan">
            <a:extLst>
              <a:ext uri="{FF2B5EF4-FFF2-40B4-BE49-F238E27FC236}">
                <a16:creationId xmlns:a16="http://schemas.microsoft.com/office/drawing/2014/main" id="{10E5277B-9B04-70FF-D628-57FF534C28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5118" y="618518"/>
            <a:ext cx="4147569" cy="243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3080" name="Picture 8" descr="Piezo Buzzer buy online at Low Price in India - ElectronicsComp.com">
            <a:extLst>
              <a:ext uri="{FF2B5EF4-FFF2-40B4-BE49-F238E27FC236}">
                <a16:creationId xmlns:a16="http://schemas.microsoft.com/office/drawing/2014/main" id="{9A123579-950A-1A65-A60A-7744C4270E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95118" y="3675426"/>
            <a:ext cx="4147569" cy="2438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7529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135467" y="10"/>
            <a:ext cx="7558541" cy="685799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070323"/>
          </a:xfrm>
        </p:spPr>
        <p:txBody>
          <a:bodyPr>
            <a:normAutofit fontScale="90000"/>
          </a:bodyPr>
          <a:lstStyle/>
          <a:p>
            <a:r>
              <a:rPr lang="en-US" sz="4000" u="sng" dirty="0">
                <a:latin typeface="Algerian" panose="04020705040A02060702" pitchFamily="82" charset="0"/>
              </a:rPr>
              <a:t>Our Project</a:t>
            </a:r>
          </a:p>
        </p:txBody>
      </p:sp>
      <p:pic>
        <p:nvPicPr>
          <p:cNvPr id="6" name="Content Placeholder 5">
            <a:extLst>
              <a:ext uri="{FF2B5EF4-FFF2-40B4-BE49-F238E27FC236}">
                <a16:creationId xmlns:a16="http://schemas.microsoft.com/office/drawing/2014/main" id="{1E0D63B9-48AA-FC49-C3AA-224BB0F41D1F}"/>
              </a:ext>
            </a:extLst>
          </p:cNvPr>
          <p:cNvPicPr>
            <a:picLocks noGrp="1" noChangeAspect="1"/>
          </p:cNvPicPr>
          <p:nvPr>
            <p:ph idx="1"/>
          </p:nvPr>
        </p:nvPicPr>
        <p:blipFill>
          <a:blip r:embed="rId3"/>
          <a:stretch>
            <a:fillRect/>
          </a:stretch>
        </p:blipFill>
        <p:spPr>
          <a:xfrm rot="5400000">
            <a:off x="1418524" y="400"/>
            <a:ext cx="4841081" cy="64547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99127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135467" y="10"/>
            <a:ext cx="7558541" cy="685799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791451" y="618518"/>
            <a:ext cx="3255960" cy="1070323"/>
          </a:xfrm>
        </p:spPr>
        <p:txBody>
          <a:bodyPr>
            <a:normAutofit fontScale="90000"/>
          </a:bodyPr>
          <a:lstStyle/>
          <a:p>
            <a:r>
              <a:rPr lang="en-US" sz="4000" u="sng" dirty="0">
                <a:latin typeface="Algerian" panose="04020705040A02060702" pitchFamily="82" charset="0"/>
              </a:rPr>
              <a:t>notification</a:t>
            </a:r>
          </a:p>
        </p:txBody>
      </p:sp>
      <p:pic>
        <p:nvPicPr>
          <p:cNvPr id="8" name="Content Placeholder 7">
            <a:extLst>
              <a:ext uri="{FF2B5EF4-FFF2-40B4-BE49-F238E27FC236}">
                <a16:creationId xmlns:a16="http://schemas.microsoft.com/office/drawing/2014/main" id="{C27A2BDC-D14B-7AED-AF96-A078F56B20CF}"/>
              </a:ext>
            </a:extLst>
          </p:cNvPr>
          <p:cNvPicPr>
            <a:picLocks noGrp="1" noChangeAspect="1"/>
          </p:cNvPicPr>
          <p:nvPr>
            <p:ph idx="1"/>
          </p:nvPr>
        </p:nvPicPr>
        <p:blipFill>
          <a:blip r:embed="rId3"/>
          <a:stretch>
            <a:fillRect/>
          </a:stretch>
        </p:blipFill>
        <p:spPr>
          <a:xfrm>
            <a:off x="939197" y="781050"/>
            <a:ext cx="5490178" cy="57054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2910366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10465" y="0"/>
            <a:ext cx="12192000" cy="6895321"/>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698171" y="266093"/>
            <a:ext cx="10415232" cy="1478570"/>
          </a:xfrm>
        </p:spPr>
        <p:txBody>
          <a:bodyPr>
            <a:normAutofit/>
          </a:bodyPr>
          <a:lstStyle/>
          <a:p>
            <a:r>
              <a:rPr lang="en-US" sz="3200" b="1" u="sng" dirty="0">
                <a:solidFill>
                  <a:schemeClr val="bg1"/>
                </a:solidFill>
                <a:latin typeface="Algerian" panose="04020705040A02060702" pitchFamily="82" charset="0"/>
              </a:rPr>
              <a:t>CONCLUSION-</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698171" y="1468438"/>
            <a:ext cx="4762501" cy="5268264"/>
          </a:xfrm>
        </p:spPr>
        <p:txBody>
          <a:bodyPr>
            <a:normAutofit/>
          </a:bodyPr>
          <a:lstStyle/>
          <a:p>
            <a:pPr algn="just"/>
            <a:r>
              <a:rPr lang="en-US" sz="1800" b="0" i="0" u="none" strike="noStrike" baseline="0" dirty="0">
                <a:solidFill>
                  <a:schemeClr val="bg1"/>
                </a:solidFill>
                <a:latin typeface="Times New Roman" panose="02020603050405020304" pitchFamily="18" charset="0"/>
              </a:rPr>
              <a:t>Hereby we come to an end of or project “</a:t>
            </a:r>
            <a:r>
              <a:rPr lang="en-US" sz="1800" b="1" i="0" u="none" strike="noStrike" baseline="0" dirty="0">
                <a:solidFill>
                  <a:schemeClr val="bg1"/>
                </a:solidFill>
                <a:latin typeface="Times New Roman" panose="02020603050405020304" pitchFamily="18" charset="0"/>
              </a:rPr>
              <a:t>MOTION DETECTOR U</a:t>
            </a:r>
            <a:r>
              <a:rPr lang="en-US" sz="1800" b="1" i="0" u="none" strike="noStrike" baseline="0" dirty="0">
                <a:solidFill>
                  <a:schemeClr val="bg1"/>
                </a:solidFill>
                <a:latin typeface="Times New Roman,Bold"/>
              </a:rPr>
              <a:t>SING PIR SENSOR”. </a:t>
            </a:r>
            <a:r>
              <a:rPr lang="en-US" sz="1800" b="0" i="0" u="none" strike="noStrike" baseline="0" dirty="0">
                <a:solidFill>
                  <a:schemeClr val="bg1"/>
                </a:solidFill>
                <a:latin typeface="Times New Roman" panose="02020603050405020304" pitchFamily="18" charset="0"/>
              </a:rPr>
              <a:t>This project gives us an idea to detect the motion. </a:t>
            </a:r>
          </a:p>
          <a:p>
            <a:pPr algn="just"/>
            <a:r>
              <a:rPr lang="en-US" sz="1800" b="0" i="0" u="none" strike="noStrike" baseline="0" dirty="0">
                <a:solidFill>
                  <a:schemeClr val="bg1"/>
                </a:solidFill>
                <a:latin typeface="Times New Roman" panose="02020603050405020304" pitchFamily="18" charset="0"/>
              </a:rPr>
              <a:t>This project can be used anywhere either at home or offices. This is also cost efficient. Thus by this attempt of ours circuit can be used as protecting device and can be used for security also. </a:t>
            </a:r>
          </a:p>
          <a:p>
            <a:pPr algn="just"/>
            <a:r>
              <a:rPr lang="en-US" sz="1800" b="0" i="0" u="none" strike="noStrike" baseline="0" dirty="0">
                <a:solidFill>
                  <a:schemeClr val="bg1"/>
                </a:solidFill>
                <a:latin typeface="Times New Roman" panose="02020603050405020304" pitchFamily="18" charset="0"/>
              </a:rPr>
              <a:t>It can be used as a kind of antitheft device. It is very much cost efficient and can be used easily and efficiently.</a:t>
            </a:r>
            <a:endParaRPr lang="en-US" sz="1600" dirty="0">
              <a:solidFill>
                <a:schemeClr val="bg1"/>
              </a:solidFill>
              <a:latin typeface="Arial Black" panose="020B0A04020102020204" pitchFamily="34" charset="0"/>
              <a:cs typeface="Arial" panose="020B0604020202020204" pitchFamily="34" charset="0"/>
            </a:endParaRPr>
          </a:p>
        </p:txBody>
      </p:sp>
      <p:pic>
        <p:nvPicPr>
          <p:cNvPr id="1026" name="Picture 2" descr="IoT Based Motion Detector">
            <a:extLst>
              <a:ext uri="{FF2B5EF4-FFF2-40B4-BE49-F238E27FC236}">
                <a16:creationId xmlns:a16="http://schemas.microsoft.com/office/drawing/2014/main" id="{04C22D0F-11BA-15DD-40CC-F42EBF4024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5787" y="1589737"/>
            <a:ext cx="4029270" cy="393398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93282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328</TotalTime>
  <Words>547</Words>
  <Application>Microsoft Office PowerPoint</Application>
  <PresentationFormat>Widescreen</PresentationFormat>
  <Paragraphs>29</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Algerian</vt:lpstr>
      <vt:lpstr>Arial</vt:lpstr>
      <vt:lpstr>Arial Black</vt:lpstr>
      <vt:lpstr>Calibri</vt:lpstr>
      <vt:lpstr>Times New Roman</vt:lpstr>
      <vt:lpstr>Times New Roman,Bold</vt:lpstr>
      <vt:lpstr>Tw Cen MT</vt:lpstr>
      <vt:lpstr>Circuit</vt:lpstr>
      <vt:lpstr>ECE083:WORKSHOP ON ARDUINO PROGRAMMING</vt:lpstr>
      <vt:lpstr>INTODUCTION</vt:lpstr>
      <vt:lpstr>COMPONENTS USED -</vt:lpstr>
      <vt:lpstr>NODEMCU</vt:lpstr>
      <vt:lpstr>PIR SENSOR</vt:lpstr>
      <vt:lpstr>BUZZER</vt:lpstr>
      <vt:lpstr>Our Project</vt:lpstr>
      <vt:lpstr>notification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ECE083:WORKSHOP ON ARDUINO PROGRAMMING</dc:title>
  <dc:creator>Nandini Singh</dc:creator>
  <cp:lastModifiedBy>Shruti</cp:lastModifiedBy>
  <cp:revision>3</cp:revision>
  <dcterms:created xsi:type="dcterms:W3CDTF">2022-11-24T16:53:48Z</dcterms:created>
  <dcterms:modified xsi:type="dcterms:W3CDTF">2022-11-27T16:43:30Z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